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Libre Baskerville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2-4.svg>
</file>

<file path=ppt/media/image-3-1.png>
</file>

<file path=ppt/media/image-3-2.svg>
</file>

<file path=ppt/media/image-3-3.png>
</file>

<file path=ppt/media/image-3-4.svg>
</file>

<file path=ppt/media/image-4-1.png>
</file>

<file path=ppt/media/image-4-2.svg>
</file>

<file path=ppt/media/image-4-3.png>
</file>

<file path=ppt/media/image-4-4.svg>
</file>

<file path=ppt/media/image-5-1.png>
</file>

<file path=ppt/media/image-5-2.svg>
</file>

<file path=ppt/media/image-5-3.png>
</file>

<file path=ppt/media/image-5-4.svg>
</file>

<file path=ppt/media/image-6-1.png>
</file>

<file path=ppt/media/image-6-2.svg>
</file>

<file path=ppt/media/image-6-3.png>
</file>

<file path=ppt/media/image-6-4.svg>
</file>

<file path=ppt/media/image-6-5.png>
</file>

<file path=ppt/media/image-6-6.sv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734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Art Gallery – Project 2 Midterm Presentation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31124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Vanessa Gutierrez • Edward Figueroa • Charles Marsala • Kyle Fillhart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539329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83669"/>
            <a:ext cx="6373773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Planned Future Features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80190" y="1727716"/>
            <a:ext cx="755642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roadmap includes several key features designed to enhance usability and provide richer content management capabilities.</a:t>
            </a:r>
            <a:endParaRPr lang="en-US" sz="16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610683"/>
            <a:ext cx="1020723" cy="150280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04986" y="281475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UI Retouches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504986" y="3256002"/>
            <a:ext cx="633162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 the current UI to make it more visually appealing for users and admin alike.</a:t>
            </a:r>
            <a:endParaRPr lang="en-US" sz="16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113490"/>
            <a:ext cx="1020723" cy="182951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504986" y="4317563"/>
            <a:ext cx="389560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Multimedia Playback Support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7504986" y="4758809"/>
            <a:ext cx="6331625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Anticipate future content needs by building in functionality for audio file playback, should the Library decide to upload associated multimedia commentary or interviews.</a:t>
            </a:r>
            <a:endParaRPr lang="en-US" sz="16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943005"/>
            <a:ext cx="1020723" cy="150280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504986" y="614707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Admin Security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7504986" y="6588323"/>
            <a:ext cx="633162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a secure login for FGCU staff, potentially adding Duo Push authentication if our project is chosen by the library.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5027"/>
            <a:ext cx="12372856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Vanessa Gutierrez – Team Lead &amp; Backend/API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93790" y="2211229"/>
            <a:ext cx="13042821" cy="2809637"/>
          </a:xfrm>
          <a:prstGeom prst="roundRect">
            <a:avLst>
              <a:gd name="adj" fmla="val 1090"/>
            </a:avLst>
          </a:prstGeom>
          <a:solidFill>
            <a:srgbClr val="EAE8F3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211229"/>
            <a:ext cx="4347567" cy="2809637"/>
          </a:xfrm>
          <a:prstGeom prst="roundRect">
            <a:avLst>
              <a:gd name="adj" fmla="val 1090"/>
            </a:avLst>
          </a:prstGeom>
          <a:solidFill>
            <a:srgbClr val="EAE8F3"/>
          </a:solidFill>
          <a:ln/>
        </p:spPr>
      </p:sp>
      <p:sp>
        <p:nvSpPr>
          <p:cNvPr id="5" name="Text 3"/>
          <p:cNvSpPr/>
          <p:nvPr/>
        </p:nvSpPr>
        <p:spPr>
          <a:xfrm>
            <a:off x="997863" y="2415302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Team Leadership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997863" y="2856547"/>
            <a:ext cx="3633192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Oversaw project execution, provided direction, and resolved team conflicts or technical roadblocks to maintain velocity.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141357" y="2211229"/>
            <a:ext cx="4347567" cy="2809637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8" name="Shape 6"/>
          <p:cNvSpPr/>
          <p:nvPr/>
        </p:nvSpPr>
        <p:spPr>
          <a:xfrm>
            <a:off x="5141357" y="2211229"/>
            <a:ext cx="22860" cy="2809637"/>
          </a:xfrm>
          <a:prstGeom prst="roundRect">
            <a:avLst>
              <a:gd name="adj" fmla="val 133954"/>
            </a:avLst>
          </a:prstGeom>
          <a:solidFill>
            <a:srgbClr val="D0CED9"/>
          </a:solidFill>
          <a:ln/>
        </p:spPr>
      </p:sp>
      <p:sp>
        <p:nvSpPr>
          <p:cNvPr id="9" name="Text 7"/>
          <p:cNvSpPr/>
          <p:nvPr/>
        </p:nvSpPr>
        <p:spPr>
          <a:xfrm>
            <a:off x="5651659" y="2415302"/>
            <a:ext cx="324766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DevOps &amp; Infrastructure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5651659" y="2856547"/>
            <a:ext cx="3326963" cy="1960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Set up the essential development environment, including GitHub organization, repository structure, and continuous integration/continuous deployment (CI/CD) pipelines.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886206" y="3360896"/>
            <a:ext cx="510302" cy="510302"/>
          </a:xfrm>
          <a:prstGeom prst="roundRect">
            <a:avLst>
              <a:gd name="adj" fmla="val 6001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013722" y="3488412"/>
            <a:ext cx="255151" cy="255151"/>
          </a:xfrm>
          <a:prstGeom prst="rect">
            <a:avLst/>
          </a:prstGeom>
        </p:spPr>
      </p:pic>
      <p:sp>
        <p:nvSpPr>
          <p:cNvPr id="13" name="Shape 10"/>
          <p:cNvSpPr/>
          <p:nvPr/>
        </p:nvSpPr>
        <p:spPr>
          <a:xfrm>
            <a:off x="9488924" y="2211229"/>
            <a:ext cx="4347567" cy="2809637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14" name="Shape 11"/>
          <p:cNvSpPr/>
          <p:nvPr/>
        </p:nvSpPr>
        <p:spPr>
          <a:xfrm>
            <a:off x="9488924" y="2211229"/>
            <a:ext cx="22860" cy="2809637"/>
          </a:xfrm>
          <a:prstGeom prst="roundRect">
            <a:avLst>
              <a:gd name="adj" fmla="val 133954"/>
            </a:avLst>
          </a:prstGeom>
          <a:solidFill>
            <a:srgbClr val="D0CED9"/>
          </a:solidFill>
          <a:ln/>
        </p:spPr>
      </p:sp>
      <p:sp>
        <p:nvSpPr>
          <p:cNvPr id="15" name="Text 12"/>
          <p:cNvSpPr/>
          <p:nvPr/>
        </p:nvSpPr>
        <p:spPr>
          <a:xfrm>
            <a:off x="9999226" y="2415302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API Integration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9999226" y="2856547"/>
            <a:ext cx="363319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Integrated and tested the FGCU Dataverse API to ensure robust data retrieval for the prototype.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9233773" y="3360896"/>
            <a:ext cx="510302" cy="510302"/>
          </a:xfrm>
          <a:prstGeom prst="roundRect">
            <a:avLst>
              <a:gd name="adj" fmla="val 6001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61289" y="3488412"/>
            <a:ext cx="255151" cy="255151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1099899" y="5556528"/>
            <a:ext cx="411825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Challenge: Dataverse Setup</a:t>
            </a:r>
            <a:endParaRPr lang="en-US" sz="2000" dirty="0"/>
          </a:p>
        </p:txBody>
      </p:sp>
      <p:sp>
        <p:nvSpPr>
          <p:cNvPr id="20" name="Text 16"/>
          <p:cNvSpPr/>
          <p:nvPr/>
        </p:nvSpPr>
        <p:spPr>
          <a:xfrm>
            <a:off x="1099899" y="6181487"/>
            <a:ext cx="1273671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Initial attempts to set up a local Dataverse instance following the official installation guide were overly time-consuming. We discovered more efficient methods for direct database access and testing.</a:t>
            </a:r>
            <a:endParaRPr lang="en-US" sz="1600" dirty="0"/>
          </a:p>
        </p:txBody>
      </p:sp>
      <p:sp>
        <p:nvSpPr>
          <p:cNvPr id="21" name="Shape 17"/>
          <p:cNvSpPr/>
          <p:nvPr/>
        </p:nvSpPr>
        <p:spPr>
          <a:xfrm>
            <a:off x="793790" y="5250418"/>
            <a:ext cx="22860" cy="1814036"/>
          </a:xfrm>
          <a:prstGeom prst="rect">
            <a:avLst/>
          </a:prstGeom>
          <a:solidFill>
            <a:srgbClr val="403CCF"/>
          </a:solidFill>
          <a:ln/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2234"/>
            <a:ext cx="8020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Edward Figueroa - Backend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44641"/>
            <a:ext cx="13042821" cy="3702606"/>
          </a:xfrm>
          <a:prstGeom prst="roundRect">
            <a:avLst>
              <a:gd name="adj" fmla="val 919"/>
            </a:avLst>
          </a:prstGeom>
          <a:solidFill>
            <a:srgbClr val="EAE8F3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844641"/>
            <a:ext cx="6521410" cy="2032754"/>
          </a:xfrm>
          <a:prstGeom prst="roundRect">
            <a:avLst>
              <a:gd name="adj" fmla="val 1674"/>
            </a:avLst>
          </a:prstGeom>
          <a:solidFill>
            <a:srgbClr val="EAE8F3"/>
          </a:solidFill>
          <a:ln/>
        </p:spPr>
      </p:sp>
      <p:sp>
        <p:nvSpPr>
          <p:cNvPr id="5" name="Text 3"/>
          <p:cNvSpPr/>
          <p:nvPr/>
        </p:nvSpPr>
        <p:spPr>
          <a:xfrm>
            <a:off x="1020604" y="3071455"/>
            <a:ext cx="40451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API Identification &amp; Testing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3561874"/>
            <a:ext cx="57276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Found the correct art collection (art alias) and confirmed API endpoints (Search, Native, Access) needed to fetch data.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315200" y="2844641"/>
            <a:ext cx="6521410" cy="2032754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8" name="Shape 6"/>
          <p:cNvSpPr/>
          <p:nvPr/>
        </p:nvSpPr>
        <p:spPr>
          <a:xfrm>
            <a:off x="7315200" y="2844641"/>
            <a:ext cx="30480" cy="2032754"/>
          </a:xfrm>
          <a:prstGeom prst="roundRect">
            <a:avLst>
              <a:gd name="adj" fmla="val 111628"/>
            </a:avLst>
          </a:prstGeom>
          <a:solidFill>
            <a:srgbClr val="D0CED9"/>
          </a:solidFill>
          <a:ln/>
        </p:spPr>
      </p:sp>
      <p:sp>
        <p:nvSpPr>
          <p:cNvPr id="9" name="Text 7"/>
          <p:cNvSpPr/>
          <p:nvPr/>
        </p:nvSpPr>
        <p:spPr>
          <a:xfrm>
            <a:off x="7882176" y="30714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Live Data Analysis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882176" y="3561874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Examined the JSON structure from API calls to understand available metadata.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031712" y="3577471"/>
            <a:ext cx="566976" cy="566976"/>
          </a:xfrm>
          <a:prstGeom prst="roundRect">
            <a:avLst>
              <a:gd name="adj" fmla="val 6001"/>
            </a:avLst>
          </a:prstGeom>
          <a:solidFill>
            <a:srgbClr val="FBFAFF"/>
          </a:solidFill>
          <a:ln w="30480">
            <a:solidFill>
              <a:srgbClr val="D0CED9"/>
            </a:solidFill>
            <a:prstDash val="solid"/>
          </a:ln>
        </p:spPr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173397" y="3719155"/>
            <a:ext cx="283488" cy="283488"/>
          </a:xfrm>
          <a:prstGeom prst="rect">
            <a:avLst/>
          </a:prstGeom>
        </p:spPr>
      </p:pic>
      <p:sp>
        <p:nvSpPr>
          <p:cNvPr id="13" name="Shape 10"/>
          <p:cNvSpPr/>
          <p:nvPr/>
        </p:nvSpPr>
        <p:spPr>
          <a:xfrm>
            <a:off x="793790" y="4877395"/>
            <a:ext cx="6521410" cy="1669852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14" name="Shape 11"/>
          <p:cNvSpPr/>
          <p:nvPr/>
        </p:nvSpPr>
        <p:spPr>
          <a:xfrm>
            <a:off x="793790" y="4877395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0CED9"/>
          </a:solidFill>
          <a:ln/>
        </p:spPr>
      </p:sp>
      <p:sp>
        <p:nvSpPr>
          <p:cNvPr id="15" name="Text 12"/>
          <p:cNvSpPr/>
          <p:nvPr/>
        </p:nvSpPr>
        <p:spPr>
          <a:xfrm>
            <a:off x="1020604" y="51042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Schema Discovery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20604" y="5594628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Found the existing "art" metadata block FGCU uses.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315200" y="4877395"/>
            <a:ext cx="6521410" cy="1669852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18" name="Shape 15"/>
          <p:cNvSpPr/>
          <p:nvPr/>
        </p:nvSpPr>
        <p:spPr>
          <a:xfrm>
            <a:off x="7315200" y="4877395"/>
            <a:ext cx="30480" cy="1669852"/>
          </a:xfrm>
          <a:prstGeom prst="roundRect">
            <a:avLst>
              <a:gd name="adj" fmla="val 111628"/>
            </a:avLst>
          </a:prstGeom>
          <a:solidFill>
            <a:srgbClr val="D0CED9"/>
          </a:solidFill>
          <a:ln/>
        </p:spPr>
      </p:sp>
      <p:sp>
        <p:nvSpPr>
          <p:cNvPr id="19" name="Shape 16"/>
          <p:cNvSpPr/>
          <p:nvPr/>
        </p:nvSpPr>
        <p:spPr>
          <a:xfrm>
            <a:off x="7315200" y="4877395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0CED9"/>
          </a:solidFill>
          <a:ln/>
        </p:spPr>
      </p:sp>
      <p:sp>
        <p:nvSpPr>
          <p:cNvPr id="20" name="Text 17"/>
          <p:cNvSpPr/>
          <p:nvPr/>
        </p:nvSpPr>
        <p:spPr>
          <a:xfrm>
            <a:off x="7882176" y="5104209"/>
            <a:ext cx="29147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Documentation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7882176" y="5594628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Updated Architecture.md and README.md; created API_GUIDE.md with examples for the frontend team.</a:t>
            </a:r>
            <a:endParaRPr lang="en-US" sz="1750" dirty="0"/>
          </a:p>
        </p:txBody>
      </p:sp>
      <p:sp>
        <p:nvSpPr>
          <p:cNvPr id="22" name="Shape 19"/>
          <p:cNvSpPr/>
          <p:nvPr/>
        </p:nvSpPr>
        <p:spPr>
          <a:xfrm>
            <a:off x="7031712" y="5428774"/>
            <a:ext cx="566976" cy="566976"/>
          </a:xfrm>
          <a:prstGeom prst="roundRect">
            <a:avLst>
              <a:gd name="adj" fmla="val 6001"/>
            </a:avLst>
          </a:prstGeom>
          <a:solidFill>
            <a:srgbClr val="FBFAFF"/>
          </a:solidFill>
          <a:ln w="30480">
            <a:solidFill>
              <a:srgbClr val="D0CED9"/>
            </a:solidFill>
            <a:prstDash val="solid"/>
          </a:ln>
        </p:spPr>
      </p:sp>
      <p:pic>
        <p:nvPicPr>
          <p:cNvPr id="23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73397" y="5570458"/>
            <a:ext cx="283488" cy="28348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0331"/>
            <a:ext cx="7133511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Charles Marsala - Frontend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93790" y="1786533"/>
            <a:ext cx="13042821" cy="3659029"/>
          </a:xfrm>
          <a:prstGeom prst="roundRect">
            <a:avLst>
              <a:gd name="adj" fmla="val 837"/>
            </a:avLst>
          </a:prstGeom>
          <a:solidFill>
            <a:srgbClr val="EAE8F3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1786533"/>
            <a:ext cx="6521410" cy="1829514"/>
          </a:xfrm>
          <a:prstGeom prst="roundRect">
            <a:avLst>
              <a:gd name="adj" fmla="val 1674"/>
            </a:avLst>
          </a:prstGeom>
          <a:solidFill>
            <a:srgbClr val="EAE8F3"/>
          </a:solidFill>
          <a:ln/>
        </p:spPr>
      </p:sp>
      <p:sp>
        <p:nvSpPr>
          <p:cNvPr id="5" name="Text 3"/>
          <p:cNvSpPr/>
          <p:nvPr/>
        </p:nvSpPr>
        <p:spPr>
          <a:xfrm>
            <a:off x="997863" y="1990606"/>
            <a:ext cx="307264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Frontend Development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997863" y="2431852"/>
            <a:ext cx="5807035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Built the user interface using React with TypeScript, creating a responsive gallery experience that works seamlessly from mobile to desktop.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315200" y="1786533"/>
            <a:ext cx="6521410" cy="1829514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8" name="Shape 6"/>
          <p:cNvSpPr/>
          <p:nvPr/>
        </p:nvSpPr>
        <p:spPr>
          <a:xfrm>
            <a:off x="7315200" y="1786533"/>
            <a:ext cx="22860" cy="1829514"/>
          </a:xfrm>
          <a:prstGeom prst="roundRect">
            <a:avLst>
              <a:gd name="adj" fmla="val 133954"/>
            </a:avLst>
          </a:prstGeom>
          <a:solidFill>
            <a:srgbClr val="D0CED9"/>
          </a:solidFill>
          <a:ln/>
        </p:spPr>
      </p:sp>
      <p:sp>
        <p:nvSpPr>
          <p:cNvPr id="9" name="Text 7"/>
          <p:cNvSpPr/>
          <p:nvPr/>
        </p:nvSpPr>
        <p:spPr>
          <a:xfrm>
            <a:off x="7825502" y="1990606"/>
            <a:ext cx="361283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UX Design Implementation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7825502" y="2431852"/>
            <a:ext cx="5807035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Designed a MoMA-style grid layout with readable typography, large thumbnails, and clear metadata presentation for optimal user experience.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060049" y="2446139"/>
            <a:ext cx="510302" cy="510302"/>
          </a:xfrm>
          <a:prstGeom prst="roundRect">
            <a:avLst>
              <a:gd name="adj" fmla="val 6001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187565" y="2573655"/>
            <a:ext cx="255151" cy="255151"/>
          </a:xfrm>
          <a:prstGeom prst="rect">
            <a:avLst/>
          </a:prstGeom>
        </p:spPr>
      </p:pic>
      <p:sp>
        <p:nvSpPr>
          <p:cNvPr id="13" name="Shape 10"/>
          <p:cNvSpPr/>
          <p:nvPr/>
        </p:nvSpPr>
        <p:spPr>
          <a:xfrm>
            <a:off x="793790" y="3616047"/>
            <a:ext cx="6521410" cy="1829514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14" name="Shape 11"/>
          <p:cNvSpPr/>
          <p:nvPr/>
        </p:nvSpPr>
        <p:spPr>
          <a:xfrm>
            <a:off x="793790" y="3616047"/>
            <a:ext cx="6521410" cy="22860"/>
          </a:xfrm>
          <a:prstGeom prst="roundRect">
            <a:avLst>
              <a:gd name="adj" fmla="val 133954"/>
            </a:avLst>
          </a:prstGeom>
          <a:solidFill>
            <a:srgbClr val="D0CED9"/>
          </a:solidFill>
          <a:ln/>
        </p:spPr>
      </p:sp>
      <p:sp>
        <p:nvSpPr>
          <p:cNvPr id="15" name="Text 12"/>
          <p:cNvSpPr/>
          <p:nvPr/>
        </p:nvSpPr>
        <p:spPr>
          <a:xfrm>
            <a:off x="997863" y="3820120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API Integration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997863" y="4261366"/>
            <a:ext cx="5807035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Connected the React frontend to live FGCU Dataverse API data, implementing search functionality with keyword filters and paginated results.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315200" y="3616047"/>
            <a:ext cx="6521410" cy="1829514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18" name="Shape 15"/>
          <p:cNvSpPr/>
          <p:nvPr/>
        </p:nvSpPr>
        <p:spPr>
          <a:xfrm>
            <a:off x="7315200" y="3616047"/>
            <a:ext cx="22860" cy="1829514"/>
          </a:xfrm>
          <a:prstGeom prst="roundRect">
            <a:avLst>
              <a:gd name="adj" fmla="val 133954"/>
            </a:avLst>
          </a:prstGeom>
          <a:solidFill>
            <a:srgbClr val="D0CED9"/>
          </a:solidFill>
          <a:ln/>
        </p:spPr>
      </p:sp>
      <p:sp>
        <p:nvSpPr>
          <p:cNvPr id="19" name="Shape 16"/>
          <p:cNvSpPr/>
          <p:nvPr/>
        </p:nvSpPr>
        <p:spPr>
          <a:xfrm>
            <a:off x="7315200" y="3616047"/>
            <a:ext cx="6521410" cy="22860"/>
          </a:xfrm>
          <a:prstGeom prst="roundRect">
            <a:avLst>
              <a:gd name="adj" fmla="val 133954"/>
            </a:avLst>
          </a:prstGeom>
          <a:solidFill>
            <a:srgbClr val="D0CED9"/>
          </a:solidFill>
          <a:ln/>
        </p:spPr>
      </p:sp>
      <p:sp>
        <p:nvSpPr>
          <p:cNvPr id="20" name="Text 17"/>
          <p:cNvSpPr/>
          <p:nvPr/>
        </p:nvSpPr>
        <p:spPr>
          <a:xfrm>
            <a:off x="7825502" y="3820120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Quality Assurance</a:t>
            </a:r>
            <a:endParaRPr lang="en-US" sz="2000" dirty="0"/>
          </a:p>
        </p:txBody>
      </p:sp>
      <p:sp>
        <p:nvSpPr>
          <p:cNvPr id="21" name="Text 18"/>
          <p:cNvSpPr/>
          <p:nvPr/>
        </p:nvSpPr>
        <p:spPr>
          <a:xfrm>
            <a:off x="7825502" y="4261366"/>
            <a:ext cx="5807035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Ensured responsive design, fast image loading, and basic accessibility features including semantic headings and alt text.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7060049" y="4275653"/>
            <a:ext cx="510302" cy="510302"/>
          </a:xfrm>
          <a:prstGeom prst="roundRect">
            <a:avLst>
              <a:gd name="adj" fmla="val 6001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pic>
        <p:nvPicPr>
          <p:cNvPr id="23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87565" y="4403169"/>
            <a:ext cx="255151" cy="255151"/>
          </a:xfrm>
          <a:prstGeom prst="rect">
            <a:avLst/>
          </a:prstGeom>
        </p:spPr>
      </p:pic>
      <p:sp>
        <p:nvSpPr>
          <p:cNvPr id="24" name="Text 20"/>
          <p:cNvSpPr/>
          <p:nvPr/>
        </p:nvSpPr>
        <p:spPr>
          <a:xfrm>
            <a:off x="1099899" y="5981224"/>
            <a:ext cx="549497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Challenge: Figma to Code Translation</a:t>
            </a:r>
            <a:endParaRPr lang="en-US" sz="2000" dirty="0"/>
          </a:p>
        </p:txBody>
      </p:sp>
      <p:sp>
        <p:nvSpPr>
          <p:cNvPr id="25" name="Text 21"/>
          <p:cNvSpPr/>
          <p:nvPr/>
        </p:nvSpPr>
        <p:spPr>
          <a:xfrm>
            <a:off x="1099899" y="6606183"/>
            <a:ext cx="1273671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Converting the initial Figma prototype designs into a fully functional React application while maintaining design fidelity and ensuring responsive behavior across all device sizes.</a:t>
            </a:r>
            <a:endParaRPr lang="en-US" sz="1600" dirty="0"/>
          </a:p>
        </p:txBody>
      </p:sp>
      <p:sp>
        <p:nvSpPr>
          <p:cNvPr id="26" name="Shape 22"/>
          <p:cNvSpPr/>
          <p:nvPr/>
        </p:nvSpPr>
        <p:spPr>
          <a:xfrm>
            <a:off x="793790" y="5675114"/>
            <a:ext cx="22860" cy="1814036"/>
          </a:xfrm>
          <a:prstGeom prst="rect">
            <a:avLst/>
          </a:prstGeom>
          <a:solidFill>
            <a:srgbClr val="403CCF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4022"/>
            <a:ext cx="4798576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Kyle Fillhart - Frontend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93790" y="1557695"/>
            <a:ext cx="13042821" cy="4338161"/>
          </a:xfrm>
          <a:prstGeom prst="roundRect">
            <a:avLst>
              <a:gd name="adj" fmla="val 549"/>
            </a:avLst>
          </a:prstGeom>
          <a:solidFill>
            <a:srgbClr val="EAE8F3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1557695"/>
            <a:ext cx="6521410" cy="2296120"/>
          </a:xfrm>
          <a:prstGeom prst="roundRect">
            <a:avLst>
              <a:gd name="adj" fmla="val 1037"/>
            </a:avLst>
          </a:prstGeom>
          <a:solidFill>
            <a:srgbClr val="EAE8F3"/>
          </a:solidFill>
          <a:ln/>
        </p:spPr>
      </p:sp>
      <p:sp>
        <p:nvSpPr>
          <p:cNvPr id="5" name="Text 3"/>
          <p:cNvSpPr/>
          <p:nvPr/>
        </p:nvSpPr>
        <p:spPr>
          <a:xfrm>
            <a:off x="952500" y="1716405"/>
            <a:ext cx="238982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Frontend Development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952500" y="2059662"/>
            <a:ext cx="596586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Added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download buttons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 each artwork in both the gallery and detail views for user accessibility.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952500" y="2623304"/>
            <a:ext cx="596586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Developed an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 upload page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 allow new artwork submissions with metadata fields (Title, Artist, Year, Medium, Description).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952500" y="3186946"/>
            <a:ext cx="596586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Integrated new functionality within the existing React/Tailwind framework, maintaining project consistency and responsiveness.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7315200" y="1557695"/>
            <a:ext cx="6521410" cy="2296120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10" name="Shape 8"/>
          <p:cNvSpPr/>
          <p:nvPr/>
        </p:nvSpPr>
        <p:spPr>
          <a:xfrm>
            <a:off x="7315200" y="1557695"/>
            <a:ext cx="22860" cy="2296120"/>
          </a:xfrm>
          <a:prstGeom prst="roundRect">
            <a:avLst>
              <a:gd name="adj" fmla="val 104186"/>
            </a:avLst>
          </a:prstGeom>
          <a:solidFill>
            <a:srgbClr val="D0CED9"/>
          </a:solidFill>
          <a:ln/>
        </p:spPr>
      </p:sp>
      <p:sp>
        <p:nvSpPr>
          <p:cNvPr id="11" name="Text 9"/>
          <p:cNvSpPr/>
          <p:nvPr/>
        </p:nvSpPr>
        <p:spPr>
          <a:xfrm>
            <a:off x="7712035" y="1716405"/>
            <a:ext cx="224206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UI/UX Enhancements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712035" y="2059662"/>
            <a:ext cx="596586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Ensured that all interactive elements provide clear visual feedback and accessibility compliance.</a:t>
            </a:r>
            <a:endParaRPr lang="en-US" sz="1250" dirty="0"/>
          </a:p>
        </p:txBody>
      </p:sp>
      <p:sp>
        <p:nvSpPr>
          <p:cNvPr id="13" name="Text 11"/>
          <p:cNvSpPr/>
          <p:nvPr/>
        </p:nvSpPr>
        <p:spPr>
          <a:xfrm>
            <a:off x="7712035" y="2623304"/>
            <a:ext cx="596586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Ensured zero delay when using the admin upload feature.</a:t>
            </a:r>
            <a:endParaRPr lang="en-US" sz="1250" dirty="0"/>
          </a:p>
        </p:txBody>
      </p:sp>
      <p:sp>
        <p:nvSpPr>
          <p:cNvPr id="14" name="Shape 12"/>
          <p:cNvSpPr/>
          <p:nvPr/>
        </p:nvSpPr>
        <p:spPr>
          <a:xfrm>
            <a:off x="7116842" y="2507278"/>
            <a:ext cx="396835" cy="396835"/>
          </a:xfrm>
          <a:prstGeom prst="roundRect">
            <a:avLst>
              <a:gd name="adj" fmla="val 6002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216021" y="2606457"/>
            <a:ext cx="198358" cy="198358"/>
          </a:xfrm>
          <a:prstGeom prst="rect">
            <a:avLst/>
          </a:prstGeom>
        </p:spPr>
      </p:pic>
      <p:sp>
        <p:nvSpPr>
          <p:cNvPr id="16" name="Shape 13"/>
          <p:cNvSpPr/>
          <p:nvPr/>
        </p:nvSpPr>
        <p:spPr>
          <a:xfrm>
            <a:off x="793790" y="3853815"/>
            <a:ext cx="6521410" cy="2042041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17" name="Shape 14"/>
          <p:cNvSpPr/>
          <p:nvPr/>
        </p:nvSpPr>
        <p:spPr>
          <a:xfrm>
            <a:off x="793790" y="3853815"/>
            <a:ext cx="6521410" cy="22860"/>
          </a:xfrm>
          <a:prstGeom prst="roundRect">
            <a:avLst>
              <a:gd name="adj" fmla="val 104186"/>
            </a:avLst>
          </a:prstGeom>
          <a:solidFill>
            <a:srgbClr val="D0CED9"/>
          </a:solidFill>
          <a:ln/>
        </p:spPr>
      </p:sp>
      <p:sp>
        <p:nvSpPr>
          <p:cNvPr id="18" name="Text 15"/>
          <p:cNvSpPr/>
          <p:nvPr/>
        </p:nvSpPr>
        <p:spPr>
          <a:xfrm>
            <a:off x="952500" y="4012525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Mobile Experience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952500" y="4355783"/>
            <a:ext cx="596586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Implemented a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toggle button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that switches between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mobile and desktop layouts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testing and demonstration.</a:t>
            </a:r>
            <a:endParaRPr lang="en-US" sz="1250" dirty="0"/>
          </a:p>
        </p:txBody>
      </p:sp>
      <p:sp>
        <p:nvSpPr>
          <p:cNvPr id="20" name="Text 17"/>
          <p:cNvSpPr/>
          <p:nvPr/>
        </p:nvSpPr>
        <p:spPr>
          <a:xfrm>
            <a:off x="952500" y="4919424"/>
            <a:ext cx="596586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Optimized the gallery grid and artwork detail views for smaller screens.</a:t>
            </a:r>
            <a:endParaRPr lang="en-US" sz="1250" dirty="0"/>
          </a:p>
        </p:txBody>
      </p:sp>
      <p:sp>
        <p:nvSpPr>
          <p:cNvPr id="21" name="Text 18"/>
          <p:cNvSpPr/>
          <p:nvPr/>
        </p:nvSpPr>
        <p:spPr>
          <a:xfrm>
            <a:off x="952500" y="5228987"/>
            <a:ext cx="596586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Verified responsive design using Tailwind utilities to maintain readability and performance across devices.</a:t>
            </a:r>
            <a:endParaRPr lang="en-US" sz="1250" dirty="0"/>
          </a:p>
        </p:txBody>
      </p:sp>
      <p:sp>
        <p:nvSpPr>
          <p:cNvPr id="22" name="Shape 19"/>
          <p:cNvSpPr/>
          <p:nvPr/>
        </p:nvSpPr>
        <p:spPr>
          <a:xfrm>
            <a:off x="7315200" y="3853815"/>
            <a:ext cx="6521410" cy="2042041"/>
          </a:xfrm>
          <a:prstGeom prst="rect">
            <a:avLst/>
          </a:prstGeom>
          <a:solidFill>
            <a:srgbClr val="EAE8F3"/>
          </a:solidFill>
          <a:ln/>
        </p:spPr>
      </p:sp>
      <p:sp>
        <p:nvSpPr>
          <p:cNvPr id="23" name="Shape 20"/>
          <p:cNvSpPr/>
          <p:nvPr/>
        </p:nvSpPr>
        <p:spPr>
          <a:xfrm>
            <a:off x="7315200" y="3853815"/>
            <a:ext cx="22860" cy="2042041"/>
          </a:xfrm>
          <a:prstGeom prst="roundRect">
            <a:avLst>
              <a:gd name="adj" fmla="val 104186"/>
            </a:avLst>
          </a:prstGeom>
          <a:solidFill>
            <a:srgbClr val="D0CED9"/>
          </a:solidFill>
          <a:ln/>
        </p:spPr>
      </p:sp>
      <p:sp>
        <p:nvSpPr>
          <p:cNvPr id="24" name="Shape 21"/>
          <p:cNvSpPr/>
          <p:nvPr/>
        </p:nvSpPr>
        <p:spPr>
          <a:xfrm>
            <a:off x="7315200" y="3853815"/>
            <a:ext cx="6521410" cy="22860"/>
          </a:xfrm>
          <a:prstGeom prst="roundRect">
            <a:avLst>
              <a:gd name="adj" fmla="val 104186"/>
            </a:avLst>
          </a:prstGeom>
          <a:solidFill>
            <a:srgbClr val="D0CED9"/>
          </a:solidFill>
          <a:ln/>
        </p:spPr>
      </p:sp>
      <p:sp>
        <p:nvSpPr>
          <p:cNvPr id="25" name="Text 22"/>
          <p:cNvSpPr/>
          <p:nvPr/>
        </p:nvSpPr>
        <p:spPr>
          <a:xfrm>
            <a:off x="7712035" y="4012525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Usage Quality</a:t>
            </a:r>
            <a:endParaRPr lang="en-US" sz="1550" dirty="0"/>
          </a:p>
        </p:txBody>
      </p:sp>
      <p:sp>
        <p:nvSpPr>
          <p:cNvPr id="26" name="Text 23"/>
          <p:cNvSpPr/>
          <p:nvPr/>
        </p:nvSpPr>
        <p:spPr>
          <a:xfrm>
            <a:off x="7712035" y="4355783"/>
            <a:ext cx="596586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Instant image downloads</a:t>
            </a:r>
            <a:endParaRPr lang="en-US" sz="1250" dirty="0"/>
          </a:p>
        </p:txBody>
      </p:sp>
      <p:sp>
        <p:nvSpPr>
          <p:cNvPr id="27" name="Text 24"/>
          <p:cNvSpPr/>
          <p:nvPr/>
        </p:nvSpPr>
        <p:spPr>
          <a:xfrm>
            <a:off x="7712035" y="4665345"/>
            <a:ext cx="596586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Conducted interface checks for performance and responsiveness on multiple devices</a:t>
            </a:r>
            <a:endParaRPr lang="en-US" sz="1250" dirty="0"/>
          </a:p>
        </p:txBody>
      </p:sp>
      <p:sp>
        <p:nvSpPr>
          <p:cNvPr id="28" name="Text 25"/>
          <p:cNvSpPr/>
          <p:nvPr/>
        </p:nvSpPr>
        <p:spPr>
          <a:xfrm>
            <a:off x="7712035" y="5228987"/>
            <a:ext cx="596586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 top of the regular citation button, there is another one that automatically formats a MLA citation for the desired image.</a:t>
            </a:r>
            <a:endParaRPr lang="en-US" sz="1250" dirty="0"/>
          </a:p>
        </p:txBody>
      </p:sp>
      <p:sp>
        <p:nvSpPr>
          <p:cNvPr id="29" name="Shape 26"/>
          <p:cNvSpPr/>
          <p:nvPr/>
        </p:nvSpPr>
        <p:spPr>
          <a:xfrm>
            <a:off x="7116842" y="4676358"/>
            <a:ext cx="396835" cy="396835"/>
          </a:xfrm>
          <a:prstGeom prst="roundRect">
            <a:avLst>
              <a:gd name="adj" fmla="val 6002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pic>
        <p:nvPicPr>
          <p:cNvPr id="3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16021" y="4775537"/>
            <a:ext cx="198358" cy="198358"/>
          </a:xfrm>
          <a:prstGeom prst="rect">
            <a:avLst/>
          </a:prstGeom>
        </p:spPr>
      </p:pic>
      <p:sp>
        <p:nvSpPr>
          <p:cNvPr id="31" name="Text 27"/>
          <p:cNvSpPr/>
          <p:nvPr/>
        </p:nvSpPr>
        <p:spPr>
          <a:xfrm>
            <a:off x="1031915" y="6312575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Challenge: </a:t>
            </a:r>
            <a:endParaRPr lang="en-US" sz="1550" dirty="0"/>
          </a:p>
        </p:txBody>
      </p:sp>
      <p:sp>
        <p:nvSpPr>
          <p:cNvPr id="32" name="Text 28"/>
          <p:cNvSpPr/>
          <p:nvPr/>
        </p:nvSpPr>
        <p:spPr>
          <a:xfrm>
            <a:off x="1031915" y="6798707"/>
            <a:ext cx="12804696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Translating the multi-layout (mobile and desktop) design from Figma into responsive React components while maintaining consistent alignment and interactive behavior across all device sizes.</a:t>
            </a:r>
            <a:endParaRPr lang="en-US" sz="1250" dirty="0"/>
          </a:p>
        </p:txBody>
      </p:sp>
      <p:sp>
        <p:nvSpPr>
          <p:cNvPr id="33" name="Shape 29"/>
          <p:cNvSpPr/>
          <p:nvPr/>
        </p:nvSpPr>
        <p:spPr>
          <a:xfrm>
            <a:off x="793790" y="6074450"/>
            <a:ext cx="22860" cy="1411010"/>
          </a:xfrm>
          <a:prstGeom prst="rect">
            <a:avLst/>
          </a:prstGeom>
          <a:solidFill>
            <a:srgbClr val="403CCF"/>
          </a:solidFill>
          <a:ln/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9640"/>
            <a:ext cx="7100411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APIs Used for Data Retrieval 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1917621"/>
            <a:ext cx="130428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Goal: Connect our React application to the FGCU Dataverse server (dataverse.fgcu.edu) to fetch artwork data.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793790" y="2442805"/>
            <a:ext cx="4219099" cy="4857036"/>
          </a:xfrm>
          <a:prstGeom prst="roundRect">
            <a:avLst>
              <a:gd name="adj" fmla="val 685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16650" y="2465665"/>
            <a:ext cx="4173379" cy="578406"/>
          </a:xfrm>
          <a:prstGeom prst="roundRect">
            <a:avLst>
              <a:gd name="adj" fmla="val 257"/>
            </a:avLst>
          </a:prstGeom>
          <a:solidFill>
            <a:srgbClr val="EAE8F3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8678" y="2610207"/>
            <a:ext cx="289203" cy="28920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09412" y="3236833"/>
            <a:ext cx="346579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Fetching Initial Content List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09412" y="3653671"/>
            <a:ext cx="3787854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API Endpoint: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highlight>
                  <a:srgbClr val="EEED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/api/dataverses/art/contents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009412" y="4386024"/>
            <a:ext cx="3787854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Purpose: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Retrieves a list of items (datasets) directly within FGCU's art collection.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1009412" y="5426750"/>
            <a:ext cx="3787854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Application Use: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Called when the gallery page loads to get the initial list of artworks.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1009412" y="6467475"/>
            <a:ext cx="3787854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Authentication: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Passes API key in the URL (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highlight>
                  <a:srgbClr val="EEED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?key=...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5205651" y="2442805"/>
            <a:ext cx="4219099" cy="4857036"/>
          </a:xfrm>
          <a:prstGeom prst="roundRect">
            <a:avLst>
              <a:gd name="adj" fmla="val 685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5228511" y="2465665"/>
            <a:ext cx="4173379" cy="578406"/>
          </a:xfrm>
          <a:prstGeom prst="roundRect">
            <a:avLst>
              <a:gd name="adj" fmla="val 257"/>
            </a:avLst>
          </a:prstGeom>
          <a:solidFill>
            <a:srgbClr val="EAE8F3"/>
          </a:solidFill>
          <a:ln/>
        </p:spPr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70539" y="2610207"/>
            <a:ext cx="289203" cy="289203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5421273" y="3236833"/>
            <a:ext cx="304942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Fetching Artwork Details</a:t>
            </a:r>
            <a:endParaRPr lang="en-US" sz="1850" dirty="0"/>
          </a:p>
        </p:txBody>
      </p:sp>
      <p:sp>
        <p:nvSpPr>
          <p:cNvPr id="16" name="Text 12"/>
          <p:cNvSpPr/>
          <p:nvPr/>
        </p:nvSpPr>
        <p:spPr>
          <a:xfrm>
            <a:off x="5421273" y="3653671"/>
            <a:ext cx="378785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API Endpoint: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highlight>
                  <a:srgbClr val="EEED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/api/datasets/{item.id}</a:t>
            </a:r>
            <a:endParaRPr lang="en-US" sz="1500" dirty="0"/>
          </a:p>
        </p:txBody>
      </p:sp>
      <p:sp>
        <p:nvSpPr>
          <p:cNvPr id="17" name="Text 13"/>
          <p:cNvSpPr/>
          <p:nvPr/>
        </p:nvSpPr>
        <p:spPr>
          <a:xfrm>
            <a:off x="5421273" y="4077653"/>
            <a:ext cx="3787854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Purpose: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Gets detailed metadata for a single dataset (artwork) using its database ID.</a:t>
            </a:r>
            <a:endParaRPr lang="en-US" sz="1500" dirty="0"/>
          </a:p>
        </p:txBody>
      </p:sp>
      <p:sp>
        <p:nvSpPr>
          <p:cNvPr id="18" name="Text 14"/>
          <p:cNvSpPr/>
          <p:nvPr/>
        </p:nvSpPr>
        <p:spPr>
          <a:xfrm>
            <a:off x="5421273" y="5118378"/>
            <a:ext cx="3787854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Application Use: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Called for each item found in the initial list to get full details (title, artist, medium, file info, etc.) for display.</a:t>
            </a:r>
            <a:endParaRPr lang="en-US" sz="1500" dirty="0"/>
          </a:p>
        </p:txBody>
      </p:sp>
      <p:sp>
        <p:nvSpPr>
          <p:cNvPr id="19" name="Text 15"/>
          <p:cNvSpPr/>
          <p:nvPr/>
        </p:nvSpPr>
        <p:spPr>
          <a:xfrm>
            <a:off x="5421273" y="6467475"/>
            <a:ext cx="3787854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Authentication: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Passes API key in the URL (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highlight>
                  <a:srgbClr val="EEED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?key=...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).</a:t>
            </a:r>
            <a:endParaRPr lang="en-US" sz="1500" dirty="0"/>
          </a:p>
        </p:txBody>
      </p:sp>
      <p:sp>
        <p:nvSpPr>
          <p:cNvPr id="20" name="Shape 16"/>
          <p:cNvSpPr/>
          <p:nvPr/>
        </p:nvSpPr>
        <p:spPr>
          <a:xfrm>
            <a:off x="9617512" y="2442805"/>
            <a:ext cx="4219099" cy="4857036"/>
          </a:xfrm>
          <a:prstGeom prst="roundRect">
            <a:avLst>
              <a:gd name="adj" fmla="val 685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sp>
        <p:nvSpPr>
          <p:cNvPr id="21" name="Shape 17"/>
          <p:cNvSpPr/>
          <p:nvPr/>
        </p:nvSpPr>
        <p:spPr>
          <a:xfrm>
            <a:off x="9640372" y="2465665"/>
            <a:ext cx="4173379" cy="578406"/>
          </a:xfrm>
          <a:prstGeom prst="roundRect">
            <a:avLst>
              <a:gd name="adj" fmla="val 257"/>
            </a:avLst>
          </a:prstGeom>
          <a:solidFill>
            <a:srgbClr val="EAE8F3"/>
          </a:solidFill>
          <a:ln/>
        </p:spPr>
      </p:sp>
      <p:pic>
        <p:nvPicPr>
          <p:cNvPr id="22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82400" y="2610207"/>
            <a:ext cx="289203" cy="289203"/>
          </a:xfrm>
          <a:prstGeom prst="rect">
            <a:avLst/>
          </a:prstGeom>
        </p:spPr>
      </p:pic>
      <p:sp>
        <p:nvSpPr>
          <p:cNvPr id="23" name="Text 18"/>
          <p:cNvSpPr/>
          <p:nvPr/>
        </p:nvSpPr>
        <p:spPr>
          <a:xfrm>
            <a:off x="9833134" y="3236833"/>
            <a:ext cx="350531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Fetching Images/Downloads</a:t>
            </a:r>
            <a:endParaRPr lang="en-US" sz="1850" dirty="0"/>
          </a:p>
        </p:txBody>
      </p:sp>
      <p:sp>
        <p:nvSpPr>
          <p:cNvPr id="24" name="Text 19"/>
          <p:cNvSpPr/>
          <p:nvPr/>
        </p:nvSpPr>
        <p:spPr>
          <a:xfrm>
            <a:off x="9833134" y="3653671"/>
            <a:ext cx="3787854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API Endpoint: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highlight>
                  <a:srgbClr val="EEED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/api/access/datafile/{file_id}</a:t>
            </a:r>
            <a:endParaRPr lang="en-US" sz="1500" dirty="0"/>
          </a:p>
        </p:txBody>
      </p:sp>
      <p:sp>
        <p:nvSpPr>
          <p:cNvPr id="25" name="Text 20"/>
          <p:cNvSpPr/>
          <p:nvPr/>
        </p:nvSpPr>
        <p:spPr>
          <a:xfrm>
            <a:off x="9833134" y="4386024"/>
            <a:ext cx="3787854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Purpose: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Gets the actual image file content using the specific File ID obtained from the artwork details (API #2).</a:t>
            </a:r>
            <a:endParaRPr lang="en-US" sz="1500" dirty="0"/>
          </a:p>
        </p:txBody>
      </p:sp>
      <p:sp>
        <p:nvSpPr>
          <p:cNvPr id="26" name="Text 21"/>
          <p:cNvSpPr/>
          <p:nvPr/>
        </p:nvSpPr>
        <p:spPr>
          <a:xfrm>
            <a:off x="9833134" y="5426750"/>
            <a:ext cx="3787854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Application Use: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Used to construct the URL for displaying images and for the download button.</a:t>
            </a:r>
            <a:endParaRPr lang="en-US" sz="1500" dirty="0"/>
          </a:p>
        </p:txBody>
      </p:sp>
      <p:sp>
        <p:nvSpPr>
          <p:cNvPr id="27" name="Text 22"/>
          <p:cNvSpPr/>
          <p:nvPr/>
        </p:nvSpPr>
        <p:spPr>
          <a:xfrm>
            <a:off x="9833134" y="6467475"/>
            <a:ext cx="3787854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Authentication: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Not needed in the URL for public files.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852" y="565547"/>
            <a:ext cx="5921573" cy="417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Software Development Model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719852" y="1036677"/>
            <a:ext cx="2942034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Embracing the Agile Methodology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719852" y="1446133"/>
            <a:ext cx="13190696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adopted an Agile approach, which provided the flexibility needed to handle unexpected issues, such as the initial Dataverse setup challenge, while maintaining a clear, iterative progression toward our goal.</a:t>
            </a:r>
            <a:endParaRPr lang="en-US" sz="10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7069" y="1810345"/>
            <a:ext cx="8196262" cy="32131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413296" y="1967924"/>
            <a:ext cx="1500394" cy="241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Plan &amp; Design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9716560" y="1967924"/>
            <a:ext cx="1500395" cy="482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Develop &amp; Test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9716560" y="4383559"/>
            <a:ext cx="1500395" cy="482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Review &amp; Feedback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3413296" y="4383559"/>
            <a:ext cx="1500394" cy="482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Continuous Cycle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7307580" y="5173861"/>
            <a:ext cx="15240" cy="2608898"/>
          </a:xfrm>
          <a:prstGeom prst="roundRect">
            <a:avLst>
              <a:gd name="adj" fmla="val 131591"/>
            </a:avLst>
          </a:prstGeom>
          <a:solidFill>
            <a:srgbClr val="D0CED9"/>
          </a:solidFill>
          <a:ln/>
        </p:spPr>
      </p:sp>
      <p:sp>
        <p:nvSpPr>
          <p:cNvPr id="11" name="Shape 8"/>
          <p:cNvSpPr/>
          <p:nvPr/>
        </p:nvSpPr>
        <p:spPr>
          <a:xfrm>
            <a:off x="7063145" y="5316617"/>
            <a:ext cx="267295" cy="15240"/>
          </a:xfrm>
          <a:prstGeom prst="roundRect">
            <a:avLst>
              <a:gd name="adj" fmla="val 131591"/>
            </a:avLst>
          </a:prstGeom>
          <a:solidFill>
            <a:srgbClr val="D0CED9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5075" y="5274112"/>
            <a:ext cx="100251" cy="100251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4643318" y="5219819"/>
            <a:ext cx="2137172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Semester-Long Schedule</a:t>
            </a:r>
            <a:endParaRPr lang="en-US" sz="1300" dirty="0"/>
          </a:p>
        </p:txBody>
      </p:sp>
      <p:sp>
        <p:nvSpPr>
          <p:cNvPr id="14" name="Text 10"/>
          <p:cNvSpPr/>
          <p:nvPr/>
        </p:nvSpPr>
        <p:spPr>
          <a:xfrm>
            <a:off x="719852" y="5508903"/>
            <a:ext cx="6060638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Established high-level goals and milestones for the entire project duration.</a:t>
            </a:r>
            <a:endParaRPr lang="en-US" sz="1050" dirty="0"/>
          </a:p>
        </p:txBody>
      </p:sp>
      <p:sp>
        <p:nvSpPr>
          <p:cNvPr id="15" name="Shape 11"/>
          <p:cNvSpPr/>
          <p:nvPr/>
        </p:nvSpPr>
        <p:spPr>
          <a:xfrm>
            <a:off x="7299960" y="6118622"/>
            <a:ext cx="267295" cy="15240"/>
          </a:xfrm>
          <a:prstGeom prst="roundRect">
            <a:avLst>
              <a:gd name="adj" fmla="val 131591"/>
            </a:avLst>
          </a:prstGeom>
          <a:solidFill>
            <a:srgbClr val="D0CED9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075" y="6076117"/>
            <a:ext cx="100251" cy="10025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7849910" y="6021824"/>
            <a:ext cx="1671161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Weekly Sprints</a:t>
            </a:r>
            <a:endParaRPr lang="en-US" sz="1300" dirty="0"/>
          </a:p>
        </p:txBody>
      </p:sp>
      <p:sp>
        <p:nvSpPr>
          <p:cNvPr id="18" name="Text 13"/>
          <p:cNvSpPr/>
          <p:nvPr/>
        </p:nvSpPr>
        <p:spPr>
          <a:xfrm>
            <a:off x="7849910" y="6310908"/>
            <a:ext cx="6060638" cy="427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Divided the overall schedule into manageable weekly tasks to ensure steady progress and accountability.</a:t>
            </a:r>
            <a:endParaRPr lang="en-US" sz="1050" dirty="0"/>
          </a:p>
        </p:txBody>
      </p:sp>
      <p:sp>
        <p:nvSpPr>
          <p:cNvPr id="19" name="Shape 14"/>
          <p:cNvSpPr/>
          <p:nvPr/>
        </p:nvSpPr>
        <p:spPr>
          <a:xfrm>
            <a:off x="7063145" y="6810018"/>
            <a:ext cx="267295" cy="15240"/>
          </a:xfrm>
          <a:prstGeom prst="roundRect">
            <a:avLst>
              <a:gd name="adj" fmla="val 131591"/>
            </a:avLst>
          </a:prstGeom>
          <a:solidFill>
            <a:srgbClr val="D0CED9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5075" y="6767513"/>
            <a:ext cx="100251" cy="100251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5088612" y="6713220"/>
            <a:ext cx="1691878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Trello Management</a:t>
            </a:r>
            <a:endParaRPr lang="en-US" sz="1300" dirty="0"/>
          </a:p>
        </p:txBody>
      </p:sp>
      <p:sp>
        <p:nvSpPr>
          <p:cNvPr id="22" name="Text 16"/>
          <p:cNvSpPr/>
          <p:nvPr/>
        </p:nvSpPr>
        <p:spPr>
          <a:xfrm>
            <a:off x="719852" y="7002304"/>
            <a:ext cx="6060638" cy="427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Utilized Trello as our project management tool for task assignment, status tracking, and maintaining transparency across the team.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4737" y="592931"/>
            <a:ext cx="7826097" cy="437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Prototype: Functionality &amp; Technology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754737" y="1381125"/>
            <a:ext cx="2102525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Technology Stack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54737" y="1784033"/>
            <a:ext cx="6389489" cy="448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prototype was developed with modern, industry-standard tools for maximum performance and future scalability: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754737" y="2358509"/>
            <a:ext cx="6389489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Frontend: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React with TypeScript for robust, type-safe development.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754737" y="2631758"/>
            <a:ext cx="6389489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Backend: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FGCU Dataverse instance.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754737" y="2905006"/>
            <a:ext cx="6389489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Styling: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Tailwind CSS for rapid, utility-first UI design.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754737" y="3178254"/>
            <a:ext cx="6389489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Prototyping Tool: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Figma Make used for initial wireframing and interactive mockups.</a:t>
            </a:r>
            <a:endParaRPr lang="en-US" sz="11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737" y="3560088"/>
            <a:ext cx="4153138" cy="4153138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493794" y="1381125"/>
            <a:ext cx="2102525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Current Features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7493794" y="1801535"/>
            <a:ext cx="6389489" cy="863679"/>
          </a:xfrm>
          <a:prstGeom prst="roundRect">
            <a:avLst>
              <a:gd name="adj" fmla="val 38951"/>
            </a:avLst>
          </a:prstGeom>
          <a:solidFill>
            <a:srgbClr val="EAE8F3"/>
          </a:solidFill>
          <a:ln/>
        </p:spPr>
      </p:sp>
      <p:sp>
        <p:nvSpPr>
          <p:cNvPr id="12" name="Text 9"/>
          <p:cNvSpPr/>
          <p:nvPr/>
        </p:nvSpPr>
        <p:spPr>
          <a:xfrm>
            <a:off x="7633930" y="1941671"/>
            <a:ext cx="2155388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Advanced Search Filters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7633930" y="2300883"/>
            <a:ext cx="610921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Users can precisely search and filter by year, artist, genre, and medium.</a:t>
            </a:r>
            <a:endParaRPr lang="en-US" sz="1100" dirty="0"/>
          </a:p>
        </p:txBody>
      </p:sp>
      <p:sp>
        <p:nvSpPr>
          <p:cNvPr id="14" name="Shape 11"/>
          <p:cNvSpPr/>
          <p:nvPr/>
        </p:nvSpPr>
        <p:spPr>
          <a:xfrm>
            <a:off x="7493794" y="2805351"/>
            <a:ext cx="6389489" cy="863679"/>
          </a:xfrm>
          <a:prstGeom prst="roundRect">
            <a:avLst>
              <a:gd name="adj" fmla="val 38951"/>
            </a:avLst>
          </a:prstGeom>
          <a:solidFill>
            <a:srgbClr val="EAE8F3"/>
          </a:solidFill>
          <a:ln/>
        </p:spPr>
      </p:sp>
      <p:sp>
        <p:nvSpPr>
          <p:cNvPr id="15" name="Text 12"/>
          <p:cNvSpPr/>
          <p:nvPr/>
        </p:nvSpPr>
        <p:spPr>
          <a:xfrm>
            <a:off x="7633930" y="2945487"/>
            <a:ext cx="1752124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Metadata View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7633930" y="3304699"/>
            <a:ext cx="610921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Detailed citation and comprehensive art metadata are accessible for academic use.</a:t>
            </a:r>
            <a:endParaRPr lang="en-US" sz="1100" dirty="0"/>
          </a:p>
        </p:txBody>
      </p:sp>
      <p:sp>
        <p:nvSpPr>
          <p:cNvPr id="17" name="Shape 14"/>
          <p:cNvSpPr/>
          <p:nvPr/>
        </p:nvSpPr>
        <p:spPr>
          <a:xfrm>
            <a:off x="7493794" y="3809167"/>
            <a:ext cx="6389489" cy="1087874"/>
          </a:xfrm>
          <a:prstGeom prst="roundRect">
            <a:avLst>
              <a:gd name="adj" fmla="val 30923"/>
            </a:avLst>
          </a:prstGeom>
          <a:solidFill>
            <a:srgbClr val="EAE8F3"/>
          </a:solidFill>
          <a:ln/>
        </p:spPr>
      </p:sp>
      <p:sp>
        <p:nvSpPr>
          <p:cNvPr id="18" name="Text 15"/>
          <p:cNvSpPr/>
          <p:nvPr/>
        </p:nvSpPr>
        <p:spPr>
          <a:xfrm>
            <a:off x="7633930" y="3949303"/>
            <a:ext cx="1767007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Optimized Loading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7633930" y="4308515"/>
            <a:ext cx="6109216" cy="448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Implemented pagination ensures that results load quickly, enhancing user experience for large collections.</a:t>
            </a:r>
            <a:endParaRPr lang="en-US" sz="11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045" y="582454"/>
            <a:ext cx="4370546" cy="430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System Architecture</a:t>
            </a:r>
            <a:endParaRPr lang="en-US" sz="27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7086" y="1287661"/>
            <a:ext cx="7916108" cy="5399961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41045" y="6842403"/>
            <a:ext cx="13148310" cy="804624"/>
          </a:xfrm>
          <a:prstGeom prst="roundRect">
            <a:avLst>
              <a:gd name="adj" fmla="val 2566"/>
            </a:avLst>
          </a:prstGeom>
          <a:solidFill>
            <a:srgbClr val="C3C2F0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562" y="7053858"/>
            <a:ext cx="171926" cy="13751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88006" y="7014210"/>
            <a:ext cx="12563832" cy="440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integration point is crucial: the prototype communicates directly with the FGCU Dataverse's base URL, using an API token and specifying the subtree where the library stores its artwork collections.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2025-10-27T16:06:46Z</dcterms:created>
  <dcterms:modified xsi:type="dcterms:W3CDTF">2025-10-27T16:06:46Z</dcterms:modified>
</cp:coreProperties>
</file>